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11_CBC101E6.xml" ContentType="application/vnd.ms-powerpoint.comments+xml"/>
  <Override PartName="/ppt/comments/modernComment_10E_933B3AB9.xml" ContentType="application/vnd.ms-powerpoint.comments+xml"/>
  <Override PartName="/ppt/comments/modernComment_10A_D4B123D1.xml" ContentType="application/vnd.ms-powerpoint.comments+xml"/>
  <Override PartName="/ppt/comments/modernComment_105_2426C354.xml" ContentType="application/vnd.ms-powerpoint.comments+xml"/>
  <Override PartName="/ppt/comments/modernComment_103_E1025947.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74" r:id="rId5"/>
    <p:sldId id="273" r:id="rId6"/>
    <p:sldId id="272" r:id="rId7"/>
    <p:sldId id="271" r:id="rId8"/>
    <p:sldId id="270" r:id="rId9"/>
    <p:sldId id="269" r:id="rId10"/>
    <p:sldId id="268" r:id="rId11"/>
    <p:sldId id="267" r:id="rId12"/>
    <p:sldId id="266" r:id="rId13"/>
    <p:sldId id="265" r:id="rId14"/>
    <p:sldId id="264" r:id="rId15"/>
    <p:sldId id="263" r:id="rId16"/>
    <p:sldId id="262" r:id="rId17"/>
    <p:sldId id="261" r:id="rId18"/>
    <p:sldId id="260" r:id="rId19"/>
    <p:sldId id="259" r:id="rId20"/>
    <p:sldId id="258" r:id="rId21"/>
    <p:sldId id="2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E37B2B-9BDA-6F00-2E12-D4F5E1021350}" name="Julia Jansen" initials="JJ" userId="S::jjansen@pacsci.org::4dd7d988-1128-453d-b447-1077599ec8b0" providerId="AD"/>
  <p188:author id="{1D12E74B-E780-F319-2D62-B987571B2261}" name="Troy Mead" initials="TM" userId="S::tmead@pacsci.org::861a625f-3c5c-4521-87b3-e45330e87841" providerId="AD"/>
  <p188:author id="{8A3996BB-1436-7E1E-61B3-B199DF0836D8}" name="Holly Duskin" initials="HD" userId="S::hduskin@pacsci.org::c3895ecb-b71d-4e70-a778-51548fea0d9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45FBE01-7107-4099-B3D6-54760A7A0448}" v="7" dt="2022-10-27T20:56:01.549"/>
    <p1510:client id="{1775E699-03CA-4548-A9E5-0E0C59469C49}" v="55" dt="2022-12-01T18:25:19.212"/>
    <p1510:client id="{2A40F374-2B36-EE9B-A64D-8EC34D5BAAAE}" v="1" dt="2022-12-01T20:02:33.346"/>
    <p1510:client id="{2B82ECA7-0FCC-AB5B-06DB-475EAC908AB8}" v="1" dt="2022-10-28T18:30:54.932"/>
    <p1510:client id="{35375AA1-3942-4153-9DA5-D66C3673B06C}" v="97" dt="2022-10-28T18:15:05.354"/>
    <p1510:client id="{3A8B6D75-3E75-4389-9D1C-4EBDDE46F864}" v="3" dt="2022-10-28T18:06:10.954"/>
    <p1510:client id="{54D4A1D8-9A58-46EB-B3E2-CD9F8079A70B}" v="38" dt="2023-09-13T00:00:07.733"/>
    <p1510:client id="{6C514925-F54F-45E1-9163-5494FC7084A3}" v="9" dt="2022-11-03T21:31:32.741"/>
    <p1510:client id="{772768E8-6FB0-CC3C-C087-3FB7CAA659D8}" v="2" dt="2022-12-07T22:02:34.807"/>
    <p1510:client id="{8249E77A-6540-4F8D-8CB4-0840C93953B9}" v="36" dt="2022-10-27T21:51:22.652"/>
    <p1510:client id="{85AA2739-075B-460E-B13B-9CBD3E6AD86E}" v="84" dt="2022-10-28T17:30:45.810"/>
    <p1510:client id="{873C826C-5C3F-4579-A5EB-90C96C3F922A}" v="843" dt="2022-10-27T20:39:25.986"/>
    <p1510:client id="{892B18B9-F73D-4787-B434-A521AE3FC2AA}" v="1" dt="2022-10-27T20:50:39.276"/>
    <p1510:client id="{9B9FF02E-5F81-DD27-6B92-3393D218976B}" v="11" dt="2022-12-01T19:00:27.145"/>
    <p1510:client id="{9F9181ED-0833-4A40-83EA-3E33952600F8}" v="113" dt="2022-11-03T20:55:18.067"/>
    <p1510:client id="{A80AC5D7-F4EE-4144-AC29-F0158E249383}" v="26" dt="2022-12-01T18:34:04.525"/>
    <p1510:client id="{ADB02AC2-4B16-46B6-8F4F-5B6783288475}" v="23" dt="2022-10-27T20:42:01.069"/>
    <p1510:client id="{B55D358D-3FD2-45DD-9C7D-B0D26E365147}" v="18" dt="2022-12-01T18:28:11.708"/>
    <p1510:client id="{B8DC0474-791D-4713-83E9-3FD40452331C}" v="53" dt="2022-11-03T20:49:34.641"/>
    <p1510:client id="{BC18EECF-B615-77B1-9A56-32E376691BE6}" v="4" dt="2022-10-28T17:46:38.657"/>
    <p1510:client id="{CA8F8F76-5725-42B9-B28A-A46CCDEDA480}" v="5" dt="2022-10-27T20:46:35.037"/>
    <p1510:client id="{CCFD0CB7-2032-4882-85EA-981D7F4F40F7}" v="3" dt="2022-10-27T21:55:35.402"/>
    <p1510:client id="{CF2AAB11-A4DB-4279-AD6A-18C03DE8AF97}" v="1" dt="2023-09-13T00:00:30.544"/>
    <p1510:client id="{DB4C8C50-A2CE-4AA4-A3A4-7CBD0BAA1606}" v="17" dt="2022-10-27T23:29:16.281"/>
    <p1510:client id="{E0FC645F-9639-4FF0-87BA-6FB37DB674C7}" v="6" dt="2022-12-05T17:39:15.172"/>
    <p1510:client id="{E61137E1-C2E2-9C6E-DE7B-2FAB4D51363C}" v="2" dt="2022-10-28T18:01:17.293"/>
    <p1510:client id="{EBFCA430-4DC6-43BE-BE9F-C5E1AE25F109}" v="59" dt="2022-12-05T17:36:56.847"/>
    <p1510:client id="{F3433B62-ADFC-20BE-2F7E-6F31F9EC723C}" v="18" dt="2023-09-12T23:35:26.080"/>
    <p1510:client id="{FED02E59-30F8-475D-DCBE-028C287BFA0E}" v="20" dt="2023-02-01T17:19:53.871"/>
    <p1510:client id="{FF24DFBE-6C3F-4370-B7E1-54D0834EA983}" v="51" dt="2022-10-27T21:27:36.360"/>
    <p1510:client id="{FF3D80A8-FFF9-0A9C-F0AD-1957C976A44C}" v="30" dt="2022-11-17T21:45:54.8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microsoft.com/office/2015/10/relationships/revisionInfo" Target="revisionInfo.xml"/></Relationships>
</file>

<file path=ppt/comments/modernComment_103_E1025947.xml><?xml version="1.0" encoding="utf-8"?>
<p188:cmLst xmlns:a="http://schemas.openxmlformats.org/drawingml/2006/main" xmlns:r="http://schemas.openxmlformats.org/officeDocument/2006/relationships" xmlns:p188="http://schemas.microsoft.com/office/powerpoint/2018/8/main">
  <p188:cm id="{EC81F1ED-FE62-49CB-973E-41FFB894A6F0}" authorId="{8A3996BB-1436-7E1E-61B3-B199DF0836D8}" status="resolved" created="2022-11-17T21:43:54.530" complete="100000">
    <ac:deMkLst xmlns:ac="http://schemas.microsoft.com/office/drawing/2013/main/command">
      <pc:docMk xmlns:pc="http://schemas.microsoft.com/office/powerpoint/2013/main/command"/>
      <pc:sldMk xmlns:pc="http://schemas.microsoft.com/office/powerpoint/2013/main/command" cId="2569403176" sldId="271"/>
      <ac:spMk id="2" creationId="{896EF707-38C8-7364-A980-9432E1CEF19E}"/>
    </ac:deMkLst>
    <p188:txBody>
      <a:bodyPr/>
      <a:lstStyle/>
      <a:p>
        <a:r>
          <a:rPr lang="en-US"/>
          <a:t>I wonder if respectful might be a word kids are more familiar with what it means than the word polite?</a:t>
        </a:r>
      </a:p>
    </p188:txBody>
  </p188:cm>
</p188:cmLst>
</file>

<file path=ppt/comments/modernComment_105_2426C354.xml><?xml version="1.0" encoding="utf-8"?>
<p188:cmLst xmlns:a="http://schemas.openxmlformats.org/drawingml/2006/main" xmlns:r="http://schemas.openxmlformats.org/officeDocument/2006/relationships" xmlns:p188="http://schemas.microsoft.com/office/powerpoint/2018/8/main">
  <p188:cm id="{17A17710-F8EE-415E-B1D0-B716A82C18C1}" authorId="{99E37B2B-9BDA-6F00-2E12-D4F5E1021350}" status="resolved" created="2022-10-28T18:01:17.293" complete="100000">
    <pc:sldMkLst xmlns:pc="http://schemas.microsoft.com/office/powerpoint/2013/main/command">
      <pc:docMk/>
      <pc:sldMk cId="2168396722" sldId="269"/>
    </pc:sldMkLst>
    <p188:replyLst>
      <p188:reply id="{CB321500-FD19-44CC-96D8-DDA2B02AB7AA}" authorId="{1D12E74B-E780-F319-2D62-B987571B2261}" created="2022-10-28T18:12:52.003">
        <p188:txBody>
          <a:bodyPr/>
          <a:lstStyle/>
          <a:p>
            <a:r>
              <a:rPr lang="en-US"/>
              <a:t>How's this sound? I'll have to change the pictures but the words now include body signals and movement activities</a:t>
            </a:r>
          </a:p>
        </p188:txBody>
      </p188:reply>
      <p188:reply id="{D24602E9-1618-4B89-8444-714830C71A2F}" authorId="{99E37B2B-9BDA-6F00-2E12-D4F5E1021350}" created="2022-10-28T18:30:54.932">
        <p188:txBody>
          <a:bodyPr/>
          <a:lstStyle/>
          <a:p>
            <a:r>
              <a:rPr lang="en-US"/>
              <a:t>I like this!</a:t>
            </a:r>
          </a:p>
        </p188:txBody>
      </p188:reply>
    </p188:replyLst>
    <p188:txBody>
      <a:bodyPr/>
      <a:lstStyle/>
      <a:p>
        <a:r>
          <a:rPr lang="en-US"/>
          <a:t>Maybe add in an optional slide here about the guest speaker asking kids to stand up and/or move around</a:t>
        </a:r>
      </a:p>
    </p188:txBody>
  </p188:cm>
</p188:cmLst>
</file>

<file path=ppt/comments/modernComment_10A_D4B123D1.xml><?xml version="1.0" encoding="utf-8"?>
<p188:cmLst xmlns:a="http://schemas.openxmlformats.org/drawingml/2006/main" xmlns:r="http://schemas.openxmlformats.org/officeDocument/2006/relationships" xmlns:p188="http://schemas.microsoft.com/office/powerpoint/2018/8/main">
  <p188:cm id="{E1BBABEA-3EEB-461E-B8BA-70E79A375954}" authorId="{99E37B2B-9BDA-6F00-2E12-D4F5E1021350}" status="resolved" created="2022-10-28T17:43:37.287" complete="100000">
    <pc:sldMkLst xmlns:pc="http://schemas.microsoft.com/office/powerpoint/2013/main/command">
      <pc:docMk/>
      <pc:sldMk cId="870833843" sldId="260"/>
    </pc:sldMkLst>
    <p188:txBody>
      <a:bodyPr/>
      <a:lstStyle/>
      <a:p>
        <a:r>
          <a:rPr lang="en-US"/>
          <a:t>It might be good to add another slide here to talk about how there might be some tech troubles while setting up that could create sudden sensory stimulus, like echoes or loud sounds while the teacher makes sure the speaker is working correctly, or the screen randomly changing bright colors</a:t>
        </a:r>
      </a:p>
    </p188:txBody>
  </p188:cm>
</p188:cmLst>
</file>

<file path=ppt/comments/modernComment_10E_933B3AB9.xml><?xml version="1.0" encoding="utf-8"?>
<p188:cmLst xmlns:a="http://schemas.openxmlformats.org/drawingml/2006/main" xmlns:r="http://schemas.openxmlformats.org/officeDocument/2006/relationships" xmlns:p188="http://schemas.microsoft.com/office/powerpoint/2018/8/main">
  <p188:cm id="{99B2EC98-EA2A-4382-912C-B9EDB778FCF4}" authorId="{99E37B2B-9BDA-6F00-2E12-D4F5E1021350}" status="resolved" created="2022-10-28T17:37:55.673" complete="100000">
    <ac:txMkLst xmlns:ac="http://schemas.microsoft.com/office/drawing/2013/main/command">
      <pc:docMk xmlns:pc="http://schemas.microsoft.com/office/powerpoint/2013/main/command"/>
      <pc:sldMk xmlns:pc="http://schemas.microsoft.com/office/powerpoint/2013/main/command" cId="2470132409" sldId="270"/>
      <ac:spMk id="2" creationId="{896EF707-38C8-7364-A980-9432E1CEF19E}"/>
      <ac:txMk cp="56">
        <ac:context len="57" hash="564144803"/>
      </ac:txMk>
    </ac:txMkLst>
    <p188:pos x="10202333" y="352777"/>
    <p188:replyLst>
      <p188:reply id="{A098377F-AEB6-43E3-B25F-B2E44DFC0CA8}" authorId="{99E37B2B-9BDA-6F00-2E12-D4F5E1021350}" created="2022-10-28T17:46:38.657">
        <p188:txBody>
          <a:bodyPr/>
          <a:lstStyle/>
          <a:p>
            <a:r>
              <a:rPr lang="en-US"/>
              <a:t>After seeing the other slides, it might be helpful to add an extra slide that is meant for other generic kinds of groups, like "my group will be joining from our usual learning space for the VFT"</a:t>
            </a:r>
          </a:p>
        </p188:txBody>
      </p188:reply>
    </p188:replyLst>
    <p188:txBody>
      <a:bodyPr/>
      <a:lstStyle/>
      <a:p>
        <a:r>
          <a:rPr lang="en-US"/>
          <a:t>I'm not sure what context(s) we will send this out for, but it might be better to use language like "usual learning space" if this could go out to library groups/after school programs/non-traditional schools that may or may not be joining from a classroom</a:t>
        </a:r>
      </a:p>
    </p188:txBody>
  </p188:cm>
</p188:cmLst>
</file>

<file path=ppt/comments/modernComment_111_CBC101E6.xml><?xml version="1.0" encoding="utf-8"?>
<p188:cmLst xmlns:a="http://schemas.openxmlformats.org/drawingml/2006/main" xmlns:r="http://schemas.openxmlformats.org/officeDocument/2006/relationships" xmlns:p188="http://schemas.microsoft.com/office/powerpoint/2018/8/main">
  <p188:cm id="{ADA95BC2-1CC9-4A63-91E5-313D53098817}" authorId="{99E37B2B-9BDA-6F00-2E12-D4F5E1021350}" status="resolved" created="2022-10-28T17:59:27.260" complete="100000">
    <ac:txMkLst xmlns:ac="http://schemas.microsoft.com/office/drawing/2013/main/command">
      <pc:docMk xmlns:pc="http://schemas.microsoft.com/office/powerpoint/2013/main/command"/>
      <pc:sldMk xmlns:pc="http://schemas.microsoft.com/office/powerpoint/2013/main/command" cId="3418423782" sldId="273"/>
      <ac:spMk id="3" creationId="{CD2160DA-F880-A6B7-F603-6E471321C11B}"/>
      <ac:txMk cp="193" len="29">
        <ac:context len="523" hash="1322860893"/>
      </ac:txMk>
    </ac:txMkLst>
    <p188:pos x="2511777" y="2695222"/>
    <p188:txBody>
      <a:bodyPr/>
      <a:lstStyle/>
      <a:p>
        <a:r>
          <a:rPr lang="en-US"/>
          <a:t>Maybe shorten this to "depending on the specific logistics for your group"? I feel like you can get away with being less specific because they'll be able to see what options for logistics/set-up there are when they read through it. It was a little long and difficult to parse for me (at least with this formatting)</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9/18/2023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9/18/2023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9/18/2023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9/18/2023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9/18/2023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9/18/2023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microsoft.com/office/2018/10/relationships/comments" Target="../comments/modernComment_105_2426C35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03_E102594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microsoft.com/office/2018/10/relationships/comments" Target="../comments/modernComment_111_CBC101E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0E_933B3AB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0A_D4B123D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F9FE6-040C-0B92-9828-9076B94382D0}"/>
              </a:ext>
            </a:extLst>
          </p:cNvPr>
          <p:cNvSpPr>
            <a:spLocks noGrp="1"/>
          </p:cNvSpPr>
          <p:nvPr>
            <p:ph type="title"/>
          </p:nvPr>
        </p:nvSpPr>
        <p:spPr>
          <a:xfrm>
            <a:off x="838200" y="365125"/>
            <a:ext cx="5261811" cy="6164931"/>
          </a:xfrm>
        </p:spPr>
        <p:txBody>
          <a:bodyPr>
            <a:normAutofit/>
          </a:bodyPr>
          <a:lstStyle/>
          <a:p>
            <a:r>
              <a:rPr lang="en-US" sz="6600" dirty="0">
                <a:cs typeface="Calibri Light"/>
              </a:rPr>
              <a:t>My Digital Discovery Workshop with Pacific Science Center</a:t>
            </a:r>
            <a:endParaRPr lang="en-US" sz="6600" dirty="0"/>
          </a:p>
        </p:txBody>
      </p:sp>
      <p:pic>
        <p:nvPicPr>
          <p:cNvPr id="4" name="Picture 3" descr="A picture containing text, person&#10;&#10;Description automatically generated">
            <a:extLst>
              <a:ext uri="{FF2B5EF4-FFF2-40B4-BE49-F238E27FC236}">
                <a16:creationId xmlns:a16="http://schemas.microsoft.com/office/drawing/2014/main" id="{0A86ACF1-63A2-6633-30E1-B75741A5ED69}"/>
              </a:ext>
            </a:extLst>
          </p:cNvPr>
          <p:cNvPicPr>
            <a:picLocks noChangeAspect="1"/>
          </p:cNvPicPr>
          <p:nvPr/>
        </p:nvPicPr>
        <p:blipFill rotWithShape="1">
          <a:blip r:embed="rId2"/>
          <a:srcRect l="53037" r="-108" b="108"/>
          <a:stretch/>
        </p:blipFill>
        <p:spPr>
          <a:xfrm>
            <a:off x="6542505" y="-2239"/>
            <a:ext cx="5803166" cy="6868427"/>
          </a:xfrm>
          <a:prstGeom prst="rect">
            <a:avLst/>
          </a:prstGeom>
        </p:spPr>
      </p:pic>
    </p:spTree>
    <p:extLst>
      <p:ext uri="{BB962C8B-B14F-4D97-AF65-F5344CB8AC3E}">
        <p14:creationId xmlns:p14="http://schemas.microsoft.com/office/powerpoint/2010/main" val="33497798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938683" y="5651675"/>
            <a:ext cx="10515600" cy="957124"/>
          </a:xfrm>
        </p:spPr>
        <p:txBody>
          <a:bodyPr>
            <a:normAutofit/>
          </a:bodyPr>
          <a:lstStyle/>
          <a:p>
            <a:r>
              <a:rPr lang="en-US" sz="2800" dirty="0">
                <a:ea typeface="+mj-lt"/>
                <a:cs typeface="+mj-lt"/>
              </a:rPr>
              <a:t>First, my teacher will help us set up the video call on our computers.</a:t>
            </a:r>
          </a:p>
        </p:txBody>
      </p:sp>
      <p:pic>
        <p:nvPicPr>
          <p:cNvPr id="4" name="Picture 5">
            <a:extLst>
              <a:ext uri="{FF2B5EF4-FFF2-40B4-BE49-F238E27FC236}">
                <a16:creationId xmlns:a16="http://schemas.microsoft.com/office/drawing/2014/main" id="{BE3F1566-22B1-5102-6C38-7055A711AFD9}"/>
              </a:ext>
            </a:extLst>
          </p:cNvPr>
          <p:cNvPicPr>
            <a:picLocks noGrp="1" noChangeAspect="1"/>
          </p:cNvPicPr>
          <p:nvPr>
            <p:ph idx="1"/>
          </p:nvPr>
        </p:nvPicPr>
        <p:blipFill>
          <a:blip r:embed="rId2"/>
          <a:stretch>
            <a:fillRect/>
          </a:stretch>
        </p:blipFill>
        <p:spPr>
          <a:xfrm>
            <a:off x="2650718" y="298676"/>
            <a:ext cx="7085950" cy="5475536"/>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4B</a:t>
            </a:r>
          </a:p>
        </p:txBody>
      </p:sp>
    </p:spTree>
    <p:extLst>
      <p:ext uri="{BB962C8B-B14F-4D97-AF65-F5344CB8AC3E}">
        <p14:creationId xmlns:p14="http://schemas.microsoft.com/office/powerpoint/2010/main" val="1844298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71695" y="4700901"/>
            <a:ext cx="10515600" cy="1907897"/>
          </a:xfrm>
        </p:spPr>
        <p:txBody>
          <a:bodyPr>
            <a:normAutofit fontScale="90000"/>
          </a:bodyPr>
          <a:lstStyle/>
          <a:p>
            <a:r>
              <a:rPr lang="en-US" sz="2800" dirty="0">
                <a:ea typeface="+mj-lt"/>
                <a:cs typeface="+mj-lt"/>
              </a:rPr>
              <a:t>My teacher will talk to the guest speaker about our workshop. My teacher will give me instructions on what I can do while I wait. </a:t>
            </a:r>
            <a:br>
              <a:rPr lang="en-US" sz="2800" dirty="0">
                <a:ea typeface="+mj-lt"/>
                <a:cs typeface="+mj-lt"/>
              </a:rPr>
            </a:br>
            <a:r>
              <a:rPr lang="en-US" sz="2800" dirty="0">
                <a:cs typeface="Calibri Light"/>
              </a:rPr>
              <a:t>Sometimes, there might be technology problems that my teacher and the guest speaker will need to fix before the workshop starts.</a:t>
            </a:r>
          </a:p>
          <a:p>
            <a:r>
              <a:rPr lang="en-US" sz="2800" dirty="0">
                <a:ea typeface="+mj-lt"/>
                <a:cs typeface="+mj-lt"/>
              </a:rPr>
              <a:t>If this happens, I can keep following instructions on what to do while I wait. This will help my teacher focus on fixing the technology problem.</a:t>
            </a:r>
          </a:p>
        </p:txBody>
      </p:sp>
      <p:pic>
        <p:nvPicPr>
          <p:cNvPr id="4" name="Picture 5" descr="A picture containing person, window, indoor, computer&#10;&#10;Description automatically generated">
            <a:extLst>
              <a:ext uri="{FF2B5EF4-FFF2-40B4-BE49-F238E27FC236}">
                <a16:creationId xmlns:a16="http://schemas.microsoft.com/office/drawing/2014/main" id="{A3F6A44C-B0DE-BB69-6452-5131DBEC1D44}"/>
              </a:ext>
            </a:extLst>
          </p:cNvPr>
          <p:cNvPicPr>
            <a:picLocks noGrp="1" noChangeAspect="1"/>
          </p:cNvPicPr>
          <p:nvPr>
            <p:ph idx="1"/>
          </p:nvPr>
        </p:nvPicPr>
        <p:blipFill>
          <a:blip r:embed="rId2"/>
          <a:stretch>
            <a:fillRect/>
          </a:stretch>
        </p:blipFill>
        <p:spPr>
          <a:xfrm>
            <a:off x="2830728" y="198791"/>
            <a:ext cx="6530543" cy="4376814"/>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5</a:t>
            </a:r>
          </a:p>
        </p:txBody>
      </p:sp>
    </p:spTree>
    <p:extLst>
      <p:ext uri="{BB962C8B-B14F-4D97-AF65-F5344CB8AC3E}">
        <p14:creationId xmlns:p14="http://schemas.microsoft.com/office/powerpoint/2010/main" val="3086449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0" y="5676795"/>
            <a:ext cx="10515600" cy="932003"/>
          </a:xfrm>
        </p:spPr>
        <p:txBody>
          <a:bodyPr>
            <a:normAutofit/>
          </a:bodyPr>
          <a:lstStyle/>
          <a:p>
            <a:r>
              <a:rPr lang="en-US" sz="2800" dirty="0">
                <a:ea typeface="+mj-lt"/>
                <a:cs typeface="+mj-lt"/>
              </a:rPr>
              <a:t>Once everything is ready, the guest speaker will share some rules that will help make sure everyone can have fun during our workshop.</a:t>
            </a:r>
            <a:endParaRPr lang="en-US" dirty="0"/>
          </a:p>
        </p:txBody>
      </p:sp>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7</a:t>
            </a:r>
          </a:p>
        </p:txBody>
      </p:sp>
      <p:pic>
        <p:nvPicPr>
          <p:cNvPr id="11" name="Picture 11">
            <a:extLst>
              <a:ext uri="{FF2B5EF4-FFF2-40B4-BE49-F238E27FC236}">
                <a16:creationId xmlns:a16="http://schemas.microsoft.com/office/drawing/2014/main" id="{5079680C-A43F-1856-29D2-547091234BCE}"/>
              </a:ext>
            </a:extLst>
          </p:cNvPr>
          <p:cNvPicPr>
            <a:picLocks noGrp="1" noChangeAspect="1"/>
          </p:cNvPicPr>
          <p:nvPr>
            <p:ph idx="1"/>
          </p:nvPr>
        </p:nvPicPr>
        <p:blipFill>
          <a:blip r:embed="rId2"/>
          <a:stretch>
            <a:fillRect/>
          </a:stretch>
        </p:blipFill>
        <p:spPr>
          <a:xfrm>
            <a:off x="1452900" y="360240"/>
            <a:ext cx="9286201" cy="5279415"/>
          </a:xfrm>
        </p:spPr>
      </p:pic>
    </p:spTree>
    <p:extLst>
      <p:ext uri="{BB962C8B-B14F-4D97-AF65-F5344CB8AC3E}">
        <p14:creationId xmlns:p14="http://schemas.microsoft.com/office/powerpoint/2010/main" val="4029865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0" y="5283235"/>
            <a:ext cx="10515600" cy="1325563"/>
          </a:xfrm>
        </p:spPr>
        <p:txBody>
          <a:bodyPr>
            <a:normAutofit/>
          </a:bodyPr>
          <a:lstStyle/>
          <a:p>
            <a:r>
              <a:rPr lang="en-US" sz="2800" dirty="0">
                <a:cs typeface="Calibri Light"/>
              </a:rPr>
              <a:t>The guest speaker will talk to us about science. They might </a:t>
            </a:r>
            <a:r>
              <a:rPr lang="en-US" sz="2800" dirty="0">
                <a:ea typeface="+mj-lt"/>
                <a:cs typeface="+mj-lt"/>
              </a:rPr>
              <a:t>show us pictures, videos and demonstrations on the screen. I can listen quietly to learn about the science ideas the guest speaker has to share.</a:t>
            </a:r>
          </a:p>
        </p:txBody>
      </p:sp>
      <p:pic>
        <p:nvPicPr>
          <p:cNvPr id="4" name="Picture 5">
            <a:extLst>
              <a:ext uri="{FF2B5EF4-FFF2-40B4-BE49-F238E27FC236}">
                <a16:creationId xmlns:a16="http://schemas.microsoft.com/office/drawing/2014/main" id="{E06B8115-529D-72FD-A6D7-ADCE9FDAE722}"/>
              </a:ext>
            </a:extLst>
          </p:cNvPr>
          <p:cNvPicPr>
            <a:picLocks noGrp="1" noChangeAspect="1"/>
          </p:cNvPicPr>
          <p:nvPr>
            <p:ph idx="1"/>
          </p:nvPr>
        </p:nvPicPr>
        <p:blipFill>
          <a:blip r:embed="rId2"/>
          <a:stretch>
            <a:fillRect/>
          </a:stretch>
        </p:blipFill>
        <p:spPr>
          <a:xfrm>
            <a:off x="1729914" y="399317"/>
            <a:ext cx="8722404" cy="4888645"/>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8</a:t>
            </a:r>
          </a:p>
        </p:txBody>
      </p:sp>
    </p:spTree>
    <p:extLst>
      <p:ext uri="{BB962C8B-B14F-4D97-AF65-F5344CB8AC3E}">
        <p14:creationId xmlns:p14="http://schemas.microsoft.com/office/powerpoint/2010/main" val="117838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0" y="5182752"/>
            <a:ext cx="10515600" cy="1426047"/>
          </a:xfrm>
        </p:spPr>
        <p:txBody>
          <a:bodyPr>
            <a:normAutofit/>
          </a:bodyPr>
          <a:lstStyle/>
          <a:p>
            <a:r>
              <a:rPr lang="en-US" sz="2800" dirty="0">
                <a:ea typeface="+mj-lt"/>
                <a:cs typeface="+mj-lt"/>
              </a:rPr>
              <a:t>At times, the guest speaker will invite us students to participate by raising our hands, moving our bodies around, or turning and talking to a classmate sitting nearby.</a:t>
            </a:r>
          </a:p>
        </p:txBody>
      </p:sp>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9</a:t>
            </a:r>
          </a:p>
        </p:txBody>
      </p:sp>
      <p:pic>
        <p:nvPicPr>
          <p:cNvPr id="11" name="Picture 11">
            <a:extLst>
              <a:ext uri="{FF2B5EF4-FFF2-40B4-BE49-F238E27FC236}">
                <a16:creationId xmlns:a16="http://schemas.microsoft.com/office/drawing/2014/main" id="{D0577396-2E4A-74E0-75FB-C17334E948B2}"/>
              </a:ext>
            </a:extLst>
          </p:cNvPr>
          <p:cNvPicPr>
            <a:picLocks noGrp="1" noChangeAspect="1"/>
          </p:cNvPicPr>
          <p:nvPr>
            <p:ph idx="1"/>
          </p:nvPr>
        </p:nvPicPr>
        <p:blipFill>
          <a:blip r:embed="rId3"/>
          <a:stretch>
            <a:fillRect/>
          </a:stretch>
        </p:blipFill>
        <p:spPr>
          <a:xfrm>
            <a:off x="1882408" y="262548"/>
            <a:ext cx="8427181" cy="4927722"/>
          </a:xfrm>
        </p:spPr>
      </p:pic>
    </p:spTree>
    <p:extLst>
      <p:ext uri="{BB962C8B-B14F-4D97-AF65-F5344CB8AC3E}">
        <p14:creationId xmlns:p14="http://schemas.microsoft.com/office/powerpoint/2010/main" val="606520148"/>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0" y="5467456"/>
            <a:ext cx="10515600" cy="1275321"/>
          </a:xfrm>
        </p:spPr>
        <p:txBody>
          <a:bodyPr>
            <a:normAutofit/>
          </a:bodyPr>
          <a:lstStyle/>
          <a:p>
            <a:r>
              <a:rPr lang="en-US" sz="2800" dirty="0">
                <a:ea typeface="+mj-lt"/>
                <a:cs typeface="+mj-lt"/>
              </a:rPr>
              <a:t>I can take turns talking and listening with the other students, and I can stay on topic by sharing ideas related to the science question the guest speaker asked. This will let lots of people have a chance to share. </a:t>
            </a:r>
            <a:endParaRPr lang="en-US" dirty="0"/>
          </a:p>
          <a:p>
            <a:endParaRPr lang="en-US" sz="2800">
              <a:ea typeface="+mj-lt"/>
              <a:cs typeface="+mj-lt"/>
            </a:endParaRPr>
          </a:p>
        </p:txBody>
      </p:sp>
      <p:pic>
        <p:nvPicPr>
          <p:cNvPr id="4" name="Picture 5">
            <a:extLst>
              <a:ext uri="{FF2B5EF4-FFF2-40B4-BE49-F238E27FC236}">
                <a16:creationId xmlns:a16="http://schemas.microsoft.com/office/drawing/2014/main" id="{0E656C24-7270-B2E3-3FE5-524A4AF4CAEB}"/>
              </a:ext>
            </a:extLst>
          </p:cNvPr>
          <p:cNvPicPr>
            <a:picLocks noGrp="1" noChangeAspect="1"/>
          </p:cNvPicPr>
          <p:nvPr>
            <p:ph idx="1"/>
          </p:nvPr>
        </p:nvPicPr>
        <p:blipFill>
          <a:blip r:embed="rId2"/>
          <a:stretch>
            <a:fillRect/>
          </a:stretch>
        </p:blipFill>
        <p:spPr>
          <a:xfrm>
            <a:off x="2830334" y="399317"/>
            <a:ext cx="6531332" cy="4351338"/>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10</a:t>
            </a:r>
          </a:p>
        </p:txBody>
      </p:sp>
    </p:spTree>
    <p:extLst>
      <p:ext uri="{BB962C8B-B14F-4D97-AF65-F5344CB8AC3E}">
        <p14:creationId xmlns:p14="http://schemas.microsoft.com/office/powerpoint/2010/main" val="27050182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1693779" y="5681646"/>
            <a:ext cx="9004969" cy="1007364"/>
          </a:xfrm>
        </p:spPr>
        <p:txBody>
          <a:bodyPr>
            <a:normAutofit/>
          </a:bodyPr>
          <a:lstStyle/>
          <a:p>
            <a:r>
              <a:rPr lang="en-US" sz="2800" dirty="0">
                <a:cs typeface="Calibri Light"/>
              </a:rPr>
              <a:t>I can also type respectful, on topic replies and questions into the video's chat. </a:t>
            </a:r>
            <a:endParaRPr lang="en-US" dirty="0">
              <a:cs typeface="Calibri Light" panose="020F0302020204030204"/>
            </a:endParaRPr>
          </a:p>
        </p:txBody>
      </p:sp>
      <p:pic>
        <p:nvPicPr>
          <p:cNvPr id="4" name="Picture 5">
            <a:extLst>
              <a:ext uri="{FF2B5EF4-FFF2-40B4-BE49-F238E27FC236}">
                <a16:creationId xmlns:a16="http://schemas.microsoft.com/office/drawing/2014/main" id="{B24CA4C2-CCC1-3277-637C-2F142D507FDC}"/>
              </a:ext>
            </a:extLst>
          </p:cNvPr>
          <p:cNvPicPr>
            <a:picLocks noGrp="1" noChangeAspect="1"/>
          </p:cNvPicPr>
          <p:nvPr>
            <p:ph idx="1"/>
          </p:nvPr>
        </p:nvPicPr>
        <p:blipFill>
          <a:blip r:embed="rId3"/>
          <a:stretch>
            <a:fillRect/>
          </a:stretch>
        </p:blipFill>
        <p:spPr>
          <a:xfrm>
            <a:off x="2181650" y="282086"/>
            <a:ext cx="7828700" cy="5211030"/>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591380" y="6361339"/>
            <a:ext cx="599783"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10b</a:t>
            </a:r>
          </a:p>
        </p:txBody>
      </p:sp>
    </p:spTree>
    <p:extLst>
      <p:ext uri="{BB962C8B-B14F-4D97-AF65-F5344CB8AC3E}">
        <p14:creationId xmlns:p14="http://schemas.microsoft.com/office/powerpoint/2010/main" val="3775027527"/>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80068" y="5099018"/>
            <a:ext cx="10515600" cy="1367429"/>
          </a:xfrm>
        </p:spPr>
        <p:txBody>
          <a:bodyPr>
            <a:normAutofit/>
          </a:bodyPr>
          <a:lstStyle/>
          <a:p>
            <a:r>
              <a:rPr lang="en-US" sz="2800" dirty="0">
                <a:ea typeface="+mj-lt"/>
                <a:cs typeface="+mj-lt"/>
              </a:rPr>
              <a:t>The workshop will last about 40 minutes. At the end, it will be time to say goodbye as the guest speaker logs off the video call. Then it will be time to move on to the next activity in my school day. </a:t>
            </a:r>
            <a:endParaRPr lang="en-US" dirty="0">
              <a:cs typeface="Calibri Light" panose="020F0302020204030204"/>
            </a:endParaRPr>
          </a:p>
        </p:txBody>
      </p:sp>
      <p:pic>
        <p:nvPicPr>
          <p:cNvPr id="4" name="Picture 5">
            <a:extLst>
              <a:ext uri="{FF2B5EF4-FFF2-40B4-BE49-F238E27FC236}">
                <a16:creationId xmlns:a16="http://schemas.microsoft.com/office/drawing/2014/main" id="{CA37CF17-0FA1-DF07-AD4F-503C967876FD}"/>
              </a:ext>
            </a:extLst>
          </p:cNvPr>
          <p:cNvPicPr>
            <a:picLocks noGrp="1" noChangeAspect="1"/>
          </p:cNvPicPr>
          <p:nvPr>
            <p:ph idx="1"/>
          </p:nvPr>
        </p:nvPicPr>
        <p:blipFill>
          <a:blip r:embed="rId2"/>
          <a:stretch>
            <a:fillRect/>
          </a:stretch>
        </p:blipFill>
        <p:spPr>
          <a:xfrm>
            <a:off x="2228144" y="399317"/>
            <a:ext cx="7735712" cy="4351338"/>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11</a:t>
            </a:r>
          </a:p>
        </p:txBody>
      </p:sp>
    </p:spTree>
    <p:extLst>
      <p:ext uri="{BB962C8B-B14F-4D97-AF65-F5344CB8AC3E}">
        <p14:creationId xmlns:p14="http://schemas.microsoft.com/office/powerpoint/2010/main" val="4044678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80068" y="5902886"/>
            <a:ext cx="10515600" cy="563561"/>
          </a:xfrm>
        </p:spPr>
        <p:txBody>
          <a:bodyPr>
            <a:normAutofit/>
          </a:bodyPr>
          <a:lstStyle/>
          <a:p>
            <a:pPr algn="ctr"/>
            <a:r>
              <a:rPr lang="en-US" sz="2800" dirty="0">
                <a:ea typeface="+mj-lt"/>
                <a:cs typeface="+mj-lt"/>
              </a:rPr>
              <a:t>I can have fun and learn during my Digital Discovery Workshop!</a:t>
            </a:r>
            <a:endParaRPr lang="en-US" dirty="0"/>
          </a:p>
        </p:txBody>
      </p:sp>
      <p:pic>
        <p:nvPicPr>
          <p:cNvPr id="4" name="Picture 5">
            <a:extLst>
              <a:ext uri="{FF2B5EF4-FFF2-40B4-BE49-F238E27FC236}">
                <a16:creationId xmlns:a16="http://schemas.microsoft.com/office/drawing/2014/main" id="{C20E597C-B93E-E044-8503-7C43DC542151}"/>
              </a:ext>
            </a:extLst>
          </p:cNvPr>
          <p:cNvPicPr>
            <a:picLocks noGrp="1" noChangeAspect="1"/>
          </p:cNvPicPr>
          <p:nvPr>
            <p:ph idx="1"/>
          </p:nvPr>
        </p:nvPicPr>
        <p:blipFill>
          <a:blip r:embed="rId2"/>
          <a:stretch>
            <a:fillRect/>
          </a:stretch>
        </p:blipFill>
        <p:spPr>
          <a:xfrm>
            <a:off x="2018367" y="399317"/>
            <a:ext cx="8165035" cy="5425954"/>
          </a:xfrm>
        </p:spPr>
      </p:pic>
      <p:sp>
        <p:nvSpPr>
          <p:cNvPr id="5" name="Content Placeholder 2">
            <a:extLst>
              <a:ext uri="{FF2B5EF4-FFF2-40B4-BE49-F238E27FC236}">
                <a16:creationId xmlns:a16="http://schemas.microsoft.com/office/drawing/2014/main" id="{11EE07AD-69E8-5A22-15E9-3E2D67AA850C}"/>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12</a:t>
            </a:r>
          </a:p>
        </p:txBody>
      </p:sp>
    </p:spTree>
    <p:extLst>
      <p:ext uri="{BB962C8B-B14F-4D97-AF65-F5344CB8AC3E}">
        <p14:creationId xmlns:p14="http://schemas.microsoft.com/office/powerpoint/2010/main" val="15907650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0ED39-193C-26CF-1B6D-618DF6AC0D30}"/>
              </a:ext>
            </a:extLst>
          </p:cNvPr>
          <p:cNvSpPr>
            <a:spLocks noGrp="1"/>
          </p:cNvSpPr>
          <p:nvPr>
            <p:ph type="title"/>
          </p:nvPr>
        </p:nvSpPr>
        <p:spPr/>
        <p:txBody>
          <a:bodyPr/>
          <a:lstStyle/>
          <a:p>
            <a:r>
              <a:rPr lang="en-US" dirty="0">
                <a:cs typeface="Calibri Light"/>
              </a:rPr>
              <a:t>Notes for Teachers – please read first</a:t>
            </a:r>
            <a:endParaRPr lang="en-US" dirty="0"/>
          </a:p>
        </p:txBody>
      </p:sp>
      <p:sp>
        <p:nvSpPr>
          <p:cNvPr id="3" name="Content Placeholder 2">
            <a:extLst>
              <a:ext uri="{FF2B5EF4-FFF2-40B4-BE49-F238E27FC236}">
                <a16:creationId xmlns:a16="http://schemas.microsoft.com/office/drawing/2014/main" id="{CD2160DA-F880-A6B7-F603-6E471321C11B}"/>
              </a:ext>
            </a:extLst>
          </p:cNvPr>
          <p:cNvSpPr>
            <a:spLocks noGrp="1"/>
          </p:cNvSpPr>
          <p:nvPr>
            <p:ph idx="1"/>
          </p:nvPr>
        </p:nvSpPr>
        <p:spPr/>
        <p:txBody>
          <a:bodyPr vert="horz" lIns="91440" tIns="45720" rIns="91440" bIns="45720" rtlCol="0" anchor="t">
            <a:normAutofit/>
          </a:bodyPr>
          <a:lstStyle/>
          <a:p>
            <a:r>
              <a:rPr lang="en-US" dirty="0">
                <a:cs typeface="Calibri"/>
              </a:rPr>
              <a:t>Hello, and welcome to our social narrative to help your students prepare for their Digital Discovery Workshop. </a:t>
            </a:r>
          </a:p>
          <a:p>
            <a:r>
              <a:rPr lang="en-US" dirty="0">
                <a:cs typeface="Calibri"/>
              </a:rPr>
              <a:t>There are some slides in this slide deck that may not be relevant to your class, depending on the specific logistics of your group. These slides are marked with both a page number and a letter to represent different scenarios that may or may not apply to your group.</a:t>
            </a:r>
            <a:endParaRPr lang="en-US" dirty="0">
              <a:ea typeface="Calibri"/>
              <a:cs typeface="Calibri"/>
            </a:endParaRPr>
          </a:p>
          <a:p>
            <a:r>
              <a:rPr lang="en-US" dirty="0">
                <a:cs typeface="Calibri"/>
              </a:rPr>
              <a:t>Please delete slides that are not relevant to your class or make any other customization that will help make this most useful to your students.</a:t>
            </a:r>
            <a:endParaRPr lang="en-US" dirty="0">
              <a:ea typeface="Calibri"/>
              <a:cs typeface="Calibri"/>
            </a:endParaRPr>
          </a:p>
        </p:txBody>
      </p:sp>
    </p:spTree>
    <p:extLst>
      <p:ext uri="{BB962C8B-B14F-4D97-AF65-F5344CB8AC3E}">
        <p14:creationId xmlns:p14="http://schemas.microsoft.com/office/powerpoint/2010/main" val="3418423782"/>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0" y="4818499"/>
            <a:ext cx="10515600" cy="2028946"/>
          </a:xfrm>
        </p:spPr>
        <p:txBody>
          <a:bodyPr>
            <a:normAutofit/>
          </a:bodyPr>
          <a:lstStyle/>
          <a:p>
            <a:r>
              <a:rPr lang="en-US" sz="2800" dirty="0">
                <a:ea typeface="+mj-lt"/>
                <a:cs typeface="+mj-lt"/>
              </a:rPr>
              <a:t>My class is going to have a Digital Discovery Workshop with Pacific Science Center. </a:t>
            </a:r>
            <a:br>
              <a:rPr lang="en-US" sz="2800" dirty="0">
                <a:ea typeface="+mj-lt"/>
                <a:cs typeface="+mj-lt"/>
              </a:rPr>
            </a:br>
            <a:br>
              <a:rPr lang="en-US" sz="2800" dirty="0">
                <a:ea typeface="+mj-lt"/>
                <a:cs typeface="+mj-lt"/>
              </a:rPr>
            </a:br>
            <a:r>
              <a:rPr lang="en-US" sz="2800" dirty="0">
                <a:ea typeface="+mj-lt"/>
                <a:cs typeface="+mj-lt"/>
              </a:rPr>
              <a:t>This means a guest speaker at Pacific Science Center will make a video call to my classroom and teach us about a science topic. </a:t>
            </a:r>
          </a:p>
        </p:txBody>
      </p:sp>
      <p:pic>
        <p:nvPicPr>
          <p:cNvPr id="4" name="Picture 4">
            <a:extLst>
              <a:ext uri="{FF2B5EF4-FFF2-40B4-BE49-F238E27FC236}">
                <a16:creationId xmlns:a16="http://schemas.microsoft.com/office/drawing/2014/main" id="{4538821C-2A14-755E-5FEE-A48F0C8F9A51}"/>
              </a:ext>
            </a:extLst>
          </p:cNvPr>
          <p:cNvPicPr>
            <a:picLocks noGrp="1" noChangeAspect="1"/>
          </p:cNvPicPr>
          <p:nvPr>
            <p:ph idx="1"/>
          </p:nvPr>
        </p:nvPicPr>
        <p:blipFill rotWithShape="1">
          <a:blip r:embed="rId2"/>
          <a:srcRect r="876" b="-224"/>
          <a:stretch/>
        </p:blipFill>
        <p:spPr>
          <a:xfrm>
            <a:off x="2236171" y="428625"/>
            <a:ext cx="7729502" cy="4361097"/>
          </a:xfrm>
        </p:spPr>
      </p:pic>
      <p:sp>
        <p:nvSpPr>
          <p:cNvPr id="8" name="Content Placeholder 2">
            <a:extLst>
              <a:ext uri="{FF2B5EF4-FFF2-40B4-BE49-F238E27FC236}">
                <a16:creationId xmlns:a16="http://schemas.microsoft.com/office/drawing/2014/main" id="{D0020BFA-C19E-FF0A-6948-2A4B613C5278}"/>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a:cs typeface="Calibri"/>
              </a:rPr>
              <a:t>1</a:t>
            </a:r>
          </a:p>
        </p:txBody>
      </p:sp>
    </p:spTree>
    <p:extLst>
      <p:ext uri="{BB962C8B-B14F-4D97-AF65-F5344CB8AC3E}">
        <p14:creationId xmlns:p14="http://schemas.microsoft.com/office/powerpoint/2010/main" val="2847467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85651" y="5593059"/>
            <a:ext cx="10515600" cy="1015739"/>
          </a:xfrm>
        </p:spPr>
        <p:txBody>
          <a:bodyPr>
            <a:normAutofit/>
          </a:bodyPr>
          <a:lstStyle/>
          <a:p>
            <a:r>
              <a:rPr lang="en-US" sz="2800" dirty="0">
                <a:ea typeface="+mj-lt"/>
                <a:cs typeface="+mj-lt"/>
              </a:rPr>
              <a:t>If I am curious, I can ask my teacher what science topic our lesson will be about.</a:t>
            </a:r>
            <a:endParaRPr lang="en-US" dirty="0"/>
          </a:p>
        </p:txBody>
      </p:sp>
      <p:pic>
        <p:nvPicPr>
          <p:cNvPr id="8" name="Picture 8">
            <a:extLst>
              <a:ext uri="{FF2B5EF4-FFF2-40B4-BE49-F238E27FC236}">
                <a16:creationId xmlns:a16="http://schemas.microsoft.com/office/drawing/2014/main" id="{615B4C31-7D1B-F640-A691-497784FA44D4}"/>
              </a:ext>
            </a:extLst>
          </p:cNvPr>
          <p:cNvPicPr>
            <a:picLocks noGrp="1" noChangeAspect="1"/>
          </p:cNvPicPr>
          <p:nvPr>
            <p:ph idx="1"/>
          </p:nvPr>
        </p:nvPicPr>
        <p:blipFill>
          <a:blip r:embed="rId2"/>
          <a:stretch>
            <a:fillRect/>
          </a:stretch>
        </p:blipFill>
        <p:spPr>
          <a:xfrm>
            <a:off x="2173051" y="399317"/>
            <a:ext cx="7836128" cy="5201261"/>
          </a:xfrm>
        </p:spPr>
      </p:pic>
      <p:sp>
        <p:nvSpPr>
          <p:cNvPr id="5" name="Content Placeholder 2">
            <a:extLst>
              <a:ext uri="{FF2B5EF4-FFF2-40B4-BE49-F238E27FC236}">
                <a16:creationId xmlns:a16="http://schemas.microsoft.com/office/drawing/2014/main" id="{0038C436-437C-8CC3-5D32-84D6830FA921}"/>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2</a:t>
            </a:r>
          </a:p>
        </p:txBody>
      </p:sp>
    </p:spTree>
    <p:extLst>
      <p:ext uri="{BB962C8B-B14F-4D97-AF65-F5344CB8AC3E}">
        <p14:creationId xmlns:p14="http://schemas.microsoft.com/office/powerpoint/2010/main" val="2859903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68903" y="6003367"/>
            <a:ext cx="10515600" cy="605432"/>
          </a:xfrm>
        </p:spPr>
        <p:txBody>
          <a:bodyPr>
            <a:normAutofit/>
          </a:bodyPr>
          <a:lstStyle/>
          <a:p>
            <a:r>
              <a:rPr lang="en-US" sz="2800" dirty="0">
                <a:ea typeface="+mj-lt"/>
                <a:cs typeface="+mj-lt"/>
              </a:rPr>
              <a:t>The presenter will call in to a screen in our classroom.</a:t>
            </a:r>
            <a:endParaRPr lang="en-US" sz="2800" dirty="0">
              <a:cs typeface="Calibri Light"/>
            </a:endParaRPr>
          </a:p>
        </p:txBody>
      </p:sp>
      <p:pic>
        <p:nvPicPr>
          <p:cNvPr id="4" name="Picture 5">
            <a:extLst>
              <a:ext uri="{FF2B5EF4-FFF2-40B4-BE49-F238E27FC236}">
                <a16:creationId xmlns:a16="http://schemas.microsoft.com/office/drawing/2014/main" id="{3B04D0C4-9616-C5FE-0FAB-79974D38E439}"/>
              </a:ext>
            </a:extLst>
          </p:cNvPr>
          <p:cNvPicPr>
            <a:picLocks noGrp="1" noChangeAspect="1"/>
          </p:cNvPicPr>
          <p:nvPr>
            <p:ph idx="1"/>
          </p:nvPr>
        </p:nvPicPr>
        <p:blipFill>
          <a:blip r:embed="rId3"/>
          <a:stretch>
            <a:fillRect/>
          </a:stretch>
        </p:blipFill>
        <p:spPr>
          <a:xfrm>
            <a:off x="1890262" y="399317"/>
            <a:ext cx="8401705" cy="5611568"/>
          </a:xfrm>
        </p:spPr>
      </p:pic>
      <p:sp>
        <p:nvSpPr>
          <p:cNvPr id="5" name="Content Placeholder 2">
            <a:extLst>
              <a:ext uri="{FF2B5EF4-FFF2-40B4-BE49-F238E27FC236}">
                <a16:creationId xmlns:a16="http://schemas.microsoft.com/office/drawing/2014/main" id="{FC367069-E024-EF65-A54D-0B72EDAE4E00}"/>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3A</a:t>
            </a:r>
          </a:p>
        </p:txBody>
      </p:sp>
    </p:spTree>
    <p:extLst>
      <p:ext uri="{BB962C8B-B14F-4D97-AF65-F5344CB8AC3E}">
        <p14:creationId xmlns:p14="http://schemas.microsoft.com/office/powerpoint/2010/main" val="2470132409"/>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68903" y="6003367"/>
            <a:ext cx="10515600" cy="605432"/>
          </a:xfrm>
        </p:spPr>
        <p:txBody>
          <a:bodyPr>
            <a:normAutofit/>
          </a:bodyPr>
          <a:lstStyle/>
          <a:p>
            <a:r>
              <a:rPr lang="en-US" sz="2800" dirty="0">
                <a:cs typeface="Calibri Light"/>
              </a:rPr>
              <a:t>I will be able to watch the workshop on my normal device.</a:t>
            </a:r>
          </a:p>
        </p:txBody>
      </p:sp>
      <p:pic>
        <p:nvPicPr>
          <p:cNvPr id="4" name="Picture 5" descr="A picture containing text, person, indoor&#10;&#10;Description automatically generated">
            <a:extLst>
              <a:ext uri="{FF2B5EF4-FFF2-40B4-BE49-F238E27FC236}">
                <a16:creationId xmlns:a16="http://schemas.microsoft.com/office/drawing/2014/main" id="{3B04D0C4-9616-C5FE-0FAB-79974D38E439}"/>
              </a:ext>
            </a:extLst>
          </p:cNvPr>
          <p:cNvPicPr>
            <a:picLocks noGrp="1" noChangeAspect="1"/>
          </p:cNvPicPr>
          <p:nvPr>
            <p:ph idx="1"/>
          </p:nvPr>
        </p:nvPicPr>
        <p:blipFill>
          <a:blip r:embed="rId2"/>
          <a:stretch>
            <a:fillRect/>
          </a:stretch>
        </p:blipFill>
        <p:spPr>
          <a:xfrm>
            <a:off x="1252953" y="355030"/>
            <a:ext cx="9704032" cy="5487958"/>
          </a:xfrm>
        </p:spPr>
      </p:pic>
      <p:sp>
        <p:nvSpPr>
          <p:cNvPr id="5" name="Content Placeholder 2">
            <a:extLst>
              <a:ext uri="{FF2B5EF4-FFF2-40B4-BE49-F238E27FC236}">
                <a16:creationId xmlns:a16="http://schemas.microsoft.com/office/drawing/2014/main" id="{FC367069-E024-EF65-A54D-0B72EDAE4E00}"/>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3B</a:t>
            </a:r>
          </a:p>
        </p:txBody>
      </p:sp>
    </p:spTree>
    <p:extLst>
      <p:ext uri="{BB962C8B-B14F-4D97-AF65-F5344CB8AC3E}">
        <p14:creationId xmlns:p14="http://schemas.microsoft.com/office/powerpoint/2010/main" val="31596267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910772" y="5685169"/>
            <a:ext cx="10515600" cy="923629"/>
          </a:xfrm>
        </p:spPr>
        <p:txBody>
          <a:bodyPr>
            <a:normAutofit/>
          </a:bodyPr>
          <a:lstStyle/>
          <a:p>
            <a:r>
              <a:rPr lang="en-US" sz="2800" dirty="0">
                <a:ea typeface="+mj-lt"/>
                <a:cs typeface="+mj-lt"/>
              </a:rPr>
              <a:t>My class will form a line and walk to another room for our workshop.</a:t>
            </a:r>
            <a:endParaRPr lang="en-US" dirty="0"/>
          </a:p>
        </p:txBody>
      </p:sp>
      <p:sp>
        <p:nvSpPr>
          <p:cNvPr id="3" name="Content Placeholder 2">
            <a:extLst>
              <a:ext uri="{FF2B5EF4-FFF2-40B4-BE49-F238E27FC236}">
                <a16:creationId xmlns:a16="http://schemas.microsoft.com/office/drawing/2014/main" id="{578219EC-FB58-CE66-74C2-B7FC59292DD9}"/>
              </a:ext>
            </a:extLst>
          </p:cNvPr>
          <p:cNvSpPr>
            <a:spLocks noGrp="1"/>
          </p:cNvSpPr>
          <p:nvPr>
            <p:ph idx="1"/>
          </p:nvPr>
        </p:nvSpPr>
        <p:spPr>
          <a:xfrm>
            <a:off x="11749035" y="6361339"/>
            <a:ext cx="442128" cy="499470"/>
          </a:xfrm>
        </p:spPr>
        <p:txBody>
          <a:bodyPr vert="horz" lIns="91440" tIns="45720" rIns="91440" bIns="45720" rtlCol="0" anchor="t">
            <a:normAutofit/>
          </a:bodyPr>
          <a:lstStyle/>
          <a:p>
            <a:pPr marL="0" indent="0">
              <a:buNone/>
            </a:pPr>
            <a:r>
              <a:rPr lang="en-US" sz="1800" dirty="0">
                <a:cs typeface="Calibri"/>
              </a:rPr>
              <a:t>3C</a:t>
            </a:r>
          </a:p>
        </p:txBody>
      </p:sp>
      <p:sp>
        <p:nvSpPr>
          <p:cNvPr id="6" name="Content Placeholder 2">
            <a:extLst>
              <a:ext uri="{FF2B5EF4-FFF2-40B4-BE49-F238E27FC236}">
                <a16:creationId xmlns:a16="http://schemas.microsoft.com/office/drawing/2014/main" id="{F20D3CBD-A6F1-1D3B-F523-D647F002B5A1}"/>
              </a:ext>
            </a:extLst>
          </p:cNvPr>
          <p:cNvSpPr txBox="1">
            <a:spLocks/>
          </p:cNvSpPr>
          <p:nvPr/>
        </p:nvSpPr>
        <p:spPr>
          <a:xfrm>
            <a:off x="838200" y="399317"/>
            <a:ext cx="1051560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a:ea typeface="Calibri" panose="020F0502020204030204"/>
              <a:cs typeface="Calibri" panose="020F0502020204030204"/>
            </a:endParaRPr>
          </a:p>
        </p:txBody>
      </p:sp>
      <p:pic>
        <p:nvPicPr>
          <p:cNvPr id="7" name="Picture 7">
            <a:extLst>
              <a:ext uri="{FF2B5EF4-FFF2-40B4-BE49-F238E27FC236}">
                <a16:creationId xmlns:a16="http://schemas.microsoft.com/office/drawing/2014/main" id="{0562B406-2FF8-2C8E-2B8F-107144C94F35}"/>
              </a:ext>
            </a:extLst>
          </p:cNvPr>
          <p:cNvPicPr>
            <a:picLocks noChangeAspect="1"/>
          </p:cNvPicPr>
          <p:nvPr/>
        </p:nvPicPr>
        <p:blipFill>
          <a:blip r:embed="rId2"/>
          <a:stretch>
            <a:fillRect/>
          </a:stretch>
        </p:blipFill>
        <p:spPr>
          <a:xfrm>
            <a:off x="2194169" y="351620"/>
            <a:ext cx="7803661" cy="5285300"/>
          </a:xfrm>
          <a:prstGeom prst="rect">
            <a:avLst/>
          </a:prstGeom>
        </p:spPr>
      </p:pic>
    </p:spTree>
    <p:extLst>
      <p:ext uri="{BB962C8B-B14F-4D97-AF65-F5344CB8AC3E}">
        <p14:creationId xmlns:p14="http://schemas.microsoft.com/office/powerpoint/2010/main" val="7822751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838201" y="5869389"/>
            <a:ext cx="10515600" cy="990619"/>
          </a:xfrm>
        </p:spPr>
        <p:txBody>
          <a:bodyPr>
            <a:normAutofit/>
          </a:bodyPr>
          <a:lstStyle/>
          <a:p>
            <a:r>
              <a:rPr lang="en-US" sz="2800" dirty="0">
                <a:ea typeface="+mj-lt"/>
                <a:cs typeface="+mj-lt"/>
              </a:rPr>
              <a:t>I will see other classes during the workshop. I can help the other kids focus by following teacher instructions.</a:t>
            </a:r>
            <a:endParaRPr lang="en-US" dirty="0"/>
          </a:p>
          <a:p>
            <a:endParaRPr lang="en-US" sz="2800">
              <a:cs typeface="Calibri Light"/>
            </a:endParaRPr>
          </a:p>
        </p:txBody>
      </p:sp>
      <p:pic>
        <p:nvPicPr>
          <p:cNvPr id="4" name="Picture 5">
            <a:extLst>
              <a:ext uri="{FF2B5EF4-FFF2-40B4-BE49-F238E27FC236}">
                <a16:creationId xmlns:a16="http://schemas.microsoft.com/office/drawing/2014/main" id="{26662C3B-F234-68ED-5FA1-004B8478BBDC}"/>
              </a:ext>
            </a:extLst>
          </p:cNvPr>
          <p:cNvPicPr>
            <a:picLocks noGrp="1" noChangeAspect="1"/>
          </p:cNvPicPr>
          <p:nvPr>
            <p:ph idx="1"/>
          </p:nvPr>
        </p:nvPicPr>
        <p:blipFill>
          <a:blip r:embed="rId2"/>
          <a:stretch>
            <a:fillRect/>
          </a:stretch>
        </p:blipFill>
        <p:spPr>
          <a:xfrm>
            <a:off x="2093727" y="399317"/>
            <a:ext cx="7994777" cy="5318491"/>
          </a:xfrm>
        </p:spPr>
      </p:pic>
      <p:sp>
        <p:nvSpPr>
          <p:cNvPr id="5" name="Content Placeholder 2">
            <a:extLst>
              <a:ext uri="{FF2B5EF4-FFF2-40B4-BE49-F238E27FC236}">
                <a16:creationId xmlns:a16="http://schemas.microsoft.com/office/drawing/2014/main" id="{3E25CC98-8669-A18B-0F82-FBF583E30DE9}"/>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3D</a:t>
            </a:r>
          </a:p>
        </p:txBody>
      </p:sp>
    </p:spTree>
    <p:extLst>
      <p:ext uri="{BB962C8B-B14F-4D97-AF65-F5344CB8AC3E}">
        <p14:creationId xmlns:p14="http://schemas.microsoft.com/office/powerpoint/2010/main" val="4209285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EF707-38C8-7364-A980-9432E1CEF19E}"/>
              </a:ext>
            </a:extLst>
          </p:cNvPr>
          <p:cNvSpPr>
            <a:spLocks noGrp="1"/>
          </p:cNvSpPr>
          <p:nvPr>
            <p:ph type="title"/>
          </p:nvPr>
        </p:nvSpPr>
        <p:spPr>
          <a:xfrm>
            <a:off x="1138860" y="5911257"/>
            <a:ext cx="10515600" cy="555190"/>
          </a:xfrm>
        </p:spPr>
        <p:txBody>
          <a:bodyPr>
            <a:normAutofit/>
          </a:bodyPr>
          <a:lstStyle/>
          <a:p>
            <a:pPr algn="ctr"/>
            <a:r>
              <a:rPr lang="en-US" sz="2800" dirty="0">
                <a:ea typeface="+mj-lt"/>
                <a:cs typeface="+mj-lt"/>
              </a:rPr>
              <a:t>First, my teacher will set up the video call on a big screen.</a:t>
            </a:r>
          </a:p>
        </p:txBody>
      </p:sp>
      <p:pic>
        <p:nvPicPr>
          <p:cNvPr id="4" name="Picture 5" descr="A picture containing text, indoor, floor, wall&#10;&#10;Description automatically generated">
            <a:extLst>
              <a:ext uri="{FF2B5EF4-FFF2-40B4-BE49-F238E27FC236}">
                <a16:creationId xmlns:a16="http://schemas.microsoft.com/office/drawing/2014/main" id="{1D03D19E-AAF8-CEDE-DAF9-AF9C64A60A1B}"/>
              </a:ext>
            </a:extLst>
          </p:cNvPr>
          <p:cNvPicPr>
            <a:picLocks noGrp="1" noChangeAspect="1"/>
          </p:cNvPicPr>
          <p:nvPr>
            <p:ph idx="1"/>
          </p:nvPr>
        </p:nvPicPr>
        <p:blipFill>
          <a:blip r:embed="rId3"/>
          <a:stretch>
            <a:fillRect/>
          </a:stretch>
        </p:blipFill>
        <p:spPr>
          <a:xfrm>
            <a:off x="2022330" y="282086"/>
            <a:ext cx="8147341" cy="5416184"/>
          </a:xfrm>
        </p:spPr>
      </p:pic>
      <p:sp>
        <p:nvSpPr>
          <p:cNvPr id="5" name="Content Placeholder 2">
            <a:extLst>
              <a:ext uri="{FF2B5EF4-FFF2-40B4-BE49-F238E27FC236}">
                <a16:creationId xmlns:a16="http://schemas.microsoft.com/office/drawing/2014/main" id="{CC27D390-5C96-C423-D1FF-CC32121AB237}"/>
              </a:ext>
            </a:extLst>
          </p:cNvPr>
          <p:cNvSpPr txBox="1">
            <a:spLocks/>
          </p:cNvSpPr>
          <p:nvPr/>
        </p:nvSpPr>
        <p:spPr>
          <a:xfrm>
            <a:off x="11749035" y="6361339"/>
            <a:ext cx="442128" cy="4994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cs typeface="Calibri"/>
              </a:rPr>
              <a:t>4A</a:t>
            </a:r>
          </a:p>
        </p:txBody>
      </p:sp>
    </p:spTree>
    <p:extLst>
      <p:ext uri="{BB962C8B-B14F-4D97-AF65-F5344CB8AC3E}">
        <p14:creationId xmlns:p14="http://schemas.microsoft.com/office/powerpoint/2010/main" val="3568378833"/>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escriptions xmlns="a20b0feb-9003-4b35-869c-c5a807e3eda6" xsi:nil="true"/>
    <TaxCatchAll xmlns="7d4964bd-5ecf-4518-a0f1-d83307d4fc54" xsi:nil="true"/>
    <lcf76f155ced4ddcb4097134ff3c332f xmlns="a20b0feb-9003-4b35-869c-c5a807e3eda6">
      <Terms xmlns="http://schemas.microsoft.com/office/infopath/2007/PartnerControls"/>
    </lcf76f155ced4ddcb4097134ff3c332f>
    <Favorite_x003f_ xmlns="a20b0feb-9003-4b35-869c-c5a807e3eda6" xsi:nil="true"/>
    <SharedWithUsers xmlns="7d4964bd-5ecf-4518-a0f1-d83307d4fc54">
      <UserInfo>
        <DisplayName>Troy Mead</DisplayName>
        <AccountId>107</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1CB347985537B43B4C664EECE512F67" ma:contentTypeVersion="19" ma:contentTypeDescription="Create a new document." ma:contentTypeScope="" ma:versionID="60d1a6998119ac46ab34f6dd912b453e">
  <xsd:schema xmlns:xsd="http://www.w3.org/2001/XMLSchema" xmlns:xs="http://www.w3.org/2001/XMLSchema" xmlns:p="http://schemas.microsoft.com/office/2006/metadata/properties" xmlns:ns2="a20b0feb-9003-4b35-869c-c5a807e3eda6" xmlns:ns3="7d4964bd-5ecf-4518-a0f1-d83307d4fc54" targetNamespace="http://schemas.microsoft.com/office/2006/metadata/properties" ma:root="true" ma:fieldsID="efce64bd3274a3256c119a68a8361478" ns2:_="" ns3:_="">
    <xsd:import namespace="a20b0feb-9003-4b35-869c-c5a807e3eda6"/>
    <xsd:import namespace="7d4964bd-5ecf-4518-a0f1-d83307d4fc5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lcf76f155ced4ddcb4097134ff3c332f" minOccurs="0"/>
                <xsd:element ref="ns3:TaxCatchAll" minOccurs="0"/>
                <xsd:element ref="ns2:Descriptions" minOccurs="0"/>
                <xsd:element ref="ns2:Favorite_x003f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0b0feb-9003-4b35-869c-c5a807e3ed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9eebee6-7fdd-4726-9465-0f28c83795d1" ma:termSetId="09814cd3-568e-fe90-9814-8d621ff8fb84" ma:anchorId="fba54fb3-c3e1-fe81-a776-ca4b69148c4d" ma:open="true" ma:isKeyword="false">
      <xsd:complexType>
        <xsd:sequence>
          <xsd:element ref="pc:Terms" minOccurs="0" maxOccurs="1"/>
        </xsd:sequence>
      </xsd:complexType>
    </xsd:element>
    <xsd:element name="Descriptions" ma:index="24" nillable="true" ma:displayName="Descriptions" ma:format="Dropdown" ma:internalName="Descriptions">
      <xsd:simpleType>
        <xsd:restriction base="dms:Text">
          <xsd:maxLength value="255"/>
        </xsd:restriction>
      </xsd:simpleType>
    </xsd:element>
    <xsd:element name="Favorite_x003f_" ma:index="25" nillable="true" ma:displayName="Favorite?" ma:format="Dropdown" ma:internalName="Favorite_x003f_">
      <xsd:simpleType>
        <xsd:restriction base="dms:Choice">
          <xsd:enumeration value="Pure Gold!"/>
          <xsd:enumeration value="Pretty good"/>
          <xsd:enumeration value="Maybe?"/>
          <xsd:enumeration value="Nah"/>
        </xsd:restrictio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d4964bd-5ecf-4518-a0f1-d83307d4fc5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bbf35ac-7328-4316-bd59-9d01fc110a64}" ma:internalName="TaxCatchAll" ma:showField="CatchAllData" ma:web="7d4964bd-5ecf-4518-a0f1-d83307d4fc5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84335-5690-42A4-86ED-C3C9C4331027}">
  <ds:schemaRefs>
    <ds:schemaRef ds:uri="http://schemas.microsoft.com/sharepoint/v3/contenttype/forms"/>
  </ds:schemaRefs>
</ds:datastoreItem>
</file>

<file path=customXml/itemProps2.xml><?xml version="1.0" encoding="utf-8"?>
<ds:datastoreItem xmlns:ds="http://schemas.openxmlformats.org/officeDocument/2006/customXml" ds:itemID="{B9EEC973-18D8-4966-B215-121F23E464AD}">
  <ds:schemaRefs>
    <ds:schemaRef ds:uri="7d4964bd-5ecf-4518-a0f1-d83307d4fc54"/>
    <ds:schemaRef ds:uri="a20b0feb-9003-4b35-869c-c5a807e3eda6"/>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5FB8B15E-A933-4D8F-87C0-22D9B4C16E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20b0feb-9003-4b35-869c-c5a807e3eda6"/>
    <ds:schemaRef ds:uri="7d4964bd-5ecf-4518-a0f1-d83307d4fc5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Application>Microsoft Office PowerPoint</Application>
  <PresentationFormat>Widescreen</PresentationFormat>
  <Slides>18</Slides>
  <Notes>0</Notes>
  <HiddenSlides>0</HiddenSlide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My Digital Discovery Workshop with Pacific Science Center</vt:lpstr>
      <vt:lpstr>Notes for Teachers – please read first</vt:lpstr>
      <vt:lpstr>My class is going to have a Digital Discovery Workshop with Pacific Science Center.   This means a guest speaker at Pacific Science Center will make a video call to my classroom and teach us about a science topic. </vt:lpstr>
      <vt:lpstr>If I am curious, I can ask my teacher what science topic our lesson will be about.</vt:lpstr>
      <vt:lpstr>The presenter will call in to a screen in our classroom.</vt:lpstr>
      <vt:lpstr>I will be able to watch the workshop on my normal device.</vt:lpstr>
      <vt:lpstr>My class will form a line and walk to another room for our workshop.</vt:lpstr>
      <vt:lpstr>I will see other classes during the workshop. I can help the other kids focus by following teacher instructions. </vt:lpstr>
      <vt:lpstr>First, my teacher will set up the video call on a big screen.</vt:lpstr>
      <vt:lpstr>First, my teacher will help us set up the video call on our computers.</vt:lpstr>
      <vt:lpstr>My teacher will talk to the guest speaker about our workshop. My teacher will give me instructions on what I can do while I wait.  Sometimes, there might be technology problems that my teacher and the guest speaker will need to fix before the workshop starts. If this happens, I can keep following instructions on what to do while I wait. This will help my teacher focus on fixing the technology problem.</vt:lpstr>
      <vt:lpstr>Once everything is ready, the guest speaker will share some rules that will help make sure everyone can have fun during our workshop.</vt:lpstr>
      <vt:lpstr>The guest speaker will talk to us about science. They might show us pictures, videos and demonstrations on the screen. I can listen quietly to learn about the science ideas the guest speaker has to share.</vt:lpstr>
      <vt:lpstr>At times, the guest speaker will invite us students to participate by raising our hands, moving our bodies around, or turning and talking to a classmate sitting nearby.</vt:lpstr>
      <vt:lpstr>I can take turns talking and listening with the other students, and I can stay on topic by sharing ideas related to the science question the guest speaker asked. This will let lots of people have a chance to share.  </vt:lpstr>
      <vt:lpstr>I can also type respectful, on topic replies and questions into the video's chat. </vt:lpstr>
      <vt:lpstr>The workshop will last about 40 minutes. At the end, it will be time to say goodbye as the guest speaker logs off the video call. Then it will be time to move on to the next activity in my school day. </vt:lpstr>
      <vt:lpstr>I can have fun and learn during my Digital Discovery Workshop!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revision>182</cp:revision>
  <dcterms:created xsi:type="dcterms:W3CDTF">2013-07-15T20:26:40Z</dcterms:created>
  <dcterms:modified xsi:type="dcterms:W3CDTF">2023-09-18T18:21:34Z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0x01010091CB347985537B43B4C664EECE512F67</vt:lpwstr>
  </property>
  <property fmtid="{D5CDD505-2E9C-101B-9397-08002B2CF9AE}" pid="3" name="MediaServiceImageTags">
    <vt:lpwstr/>
  </property>
</Properties>
</file>